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404" r:id="rId3"/>
    <p:sldId id="405" r:id="rId4"/>
    <p:sldId id="407" r:id="rId5"/>
    <p:sldId id="408" r:id="rId6"/>
    <p:sldId id="396" r:id="rId7"/>
    <p:sldId id="409" r:id="rId8"/>
    <p:sldId id="397" r:id="rId9"/>
    <p:sldId id="412" r:id="rId10"/>
    <p:sldId id="413" r:id="rId11"/>
    <p:sldId id="257" r:id="rId12"/>
    <p:sldId id="284" r:id="rId13"/>
    <p:sldId id="410" r:id="rId14"/>
    <p:sldId id="414" r:id="rId15"/>
    <p:sldId id="415" r:id="rId16"/>
    <p:sldId id="416" r:id="rId17"/>
    <p:sldId id="411" r:id="rId18"/>
    <p:sldId id="419" r:id="rId19"/>
    <p:sldId id="406" r:id="rId20"/>
    <p:sldId id="418" r:id="rId21"/>
    <p:sldId id="420" r:id="rId22"/>
    <p:sldId id="417" r:id="rId23"/>
    <p:sldId id="271" r:id="rId24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192"/>
    <a:srgbClr val="3F8989"/>
    <a:srgbClr val="BBB5A1"/>
    <a:srgbClr val="CECABB"/>
    <a:srgbClr val="EFEEE9"/>
    <a:srgbClr val="D3C628"/>
    <a:srgbClr val="E4D52C"/>
    <a:srgbClr val="81A1C1"/>
    <a:srgbClr val="6187AE"/>
    <a:srgbClr val="C4D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4" autoAdjust="0"/>
    <p:restoredTop sz="58222" autoAdjust="0"/>
  </p:normalViewPr>
  <p:slideViewPr>
    <p:cSldViewPr snapToGrid="0" snapToObjects="1">
      <p:cViewPr varScale="1">
        <p:scale>
          <a:sx n="70" d="100"/>
          <a:sy n="70" d="100"/>
        </p:scale>
        <p:origin x="117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122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7285993-8599-5F4B-963B-85A6563DB84E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2648872-FE91-AC4F-9378-771FD8E87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51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CB8EA72-8148-2149-B49B-9C6254616325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4A88C7C-B118-5F4E-9297-11C39C7AA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898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presentation will highlight new functionality that is currently being tested in the SRH / SMS platform for hydrologic simulation.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A88C7C-B118-5F4E-9297-11C39C7AAA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59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development of SMS continues to evolve. Current methodology emphasizes compartmentalization of functionality in Python libraries. This is illustrated in a new “Toolbox” available in SMS 13.2.</a:t>
            </a:r>
          </a:p>
          <a:p>
            <a:endParaRPr lang="en-US" dirty="0"/>
          </a:p>
          <a:p>
            <a:r>
              <a:rPr lang="en-US" dirty="0"/>
              <a:t>Engine specific interface tools are also being added.</a:t>
            </a:r>
          </a:p>
          <a:p>
            <a:endParaRPr lang="en-US" dirty="0"/>
          </a:p>
          <a:p>
            <a:r>
              <a:rPr lang="en-US" dirty="0"/>
              <a:t>This presentation will highlight many of these tools. Rather than simply summarize the tools, they will be presented via a workflow to create unstructured meshes for SRH-2D simulations. </a:t>
            </a:r>
          </a:p>
          <a:p>
            <a:endParaRPr lang="en-US" dirty="0"/>
          </a:p>
          <a:p>
            <a:r>
              <a:rPr lang="en-US" dirty="0"/>
              <a:t>The toolbox is divided into groups (folders) and includes a history option. When each tool is launched an interface dialog appears with associated help/instructions. More complex tools may have custom interfaces.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A88C7C-B118-5F4E-9297-11C39C7AAA5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Confluences or intersections can result in odd shaped polygons, but it is handled in an generally acceptable way. </a:t>
            </a:r>
          </a:p>
          <a:p>
            <a:r>
              <a:rPr lang="en-US" dirty="0"/>
              <a:t>Clean up of resulting coverage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A88C7C-B118-5F4E-9297-11C39C7AAA5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14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Mesh steps</a:t>
            </a:r>
          </a:p>
          <a:p>
            <a:pPr marL="171450" indent="-171450">
              <a:buFontTx/>
              <a:buChar char="-"/>
            </a:pPr>
            <a:r>
              <a:rPr lang="en-US" dirty="0"/>
              <a:t>Assign all polygons at once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Elevation source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Patching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Auto-detects</a:t>
            </a:r>
          </a:p>
          <a:p>
            <a:pPr marL="1543050" lvl="3" indent="-171450">
              <a:buFontTx/>
              <a:buChar char="-"/>
            </a:pPr>
            <a:r>
              <a:rPr lang="en-US" dirty="0"/>
              <a:t>Which polygons are valid patches</a:t>
            </a:r>
          </a:p>
          <a:p>
            <a:pPr marL="1543050" lvl="3" indent="-171450">
              <a:buFontTx/>
              <a:buChar char="-"/>
            </a:pPr>
            <a:r>
              <a:rPr lang="en-US" dirty="0"/>
              <a:t>Which nodes in polygon are “corners” or “split”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Select “Basin” polygons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Not patches or manual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Constant paving (background resolution specified)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Create “2D Mesh from Coverage”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New python version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Faster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Higher quality cells/elements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A88C7C-B118-5F4E-9297-11C39C7AAA5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44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and capabilities documented in the wiki, which is available as part of the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A88C7C-B118-5F4E-9297-11C39C7AAA5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12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A88C7C-B118-5F4E-9297-11C39C7AAA5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97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 hydrograph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A88C7C-B118-5F4E-9297-11C39C7AAA5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82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A88C7C-B118-5F4E-9297-11C39C7AAA5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38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Generally, much larger scale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Usually means lower resolution or very expensive computation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Transient – event based or long term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Event based requires extensive “initial” or “antecedent” conditions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Parameters…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A88C7C-B118-5F4E-9297-11C39C7AAA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44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 SRH-2D hydraulics, the hydrology is not on a regular grid.</a:t>
            </a:r>
          </a:p>
          <a:p>
            <a:r>
              <a:rPr lang="en-US" dirty="0"/>
              <a:t>	Recommendation is to us an SMS </a:t>
            </a:r>
            <a:r>
              <a:rPr lang="en-US" dirty="0" err="1"/>
              <a:t>UGrid</a:t>
            </a:r>
            <a:endParaRPr lang="en-US" dirty="0"/>
          </a:p>
          <a:p>
            <a:r>
              <a:rPr lang="en-US" dirty="0"/>
              <a:t>Cell based datasets</a:t>
            </a:r>
          </a:p>
          <a:p>
            <a:r>
              <a:rPr lang="en-US" dirty="0"/>
              <a:t>	Most datasets in SMS / SRH-2D have historically been point based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SRH-2D computes values at the cells but they have been interpolated to the nodes for intuitive visualization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SRH-2D has used a cell-based approach for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	Material type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	Ceiling elevation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For hydrology in SRH, additional cell-based datasets are used.</a:t>
            </a:r>
          </a:p>
          <a:p>
            <a:r>
              <a:rPr lang="en-US" dirty="0"/>
              <a:t>Working model for internal projects.</a:t>
            </a:r>
          </a:p>
          <a:p>
            <a:r>
              <a:rPr lang="en-US" dirty="0"/>
              <a:t>Release to public anticipated.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A88C7C-B118-5F4E-9297-11C39C7AAA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12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Specific tool name included in parenthesis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A88C7C-B118-5F4E-9297-11C39C7AAA5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81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>
                <a:latin typeface="Arial" charset="0"/>
                <a:cs typeface="Arial" charset="0"/>
              </a:rPr>
              <a:t>SMS includes features to download data for a selected region from web service sources or link to web service (dynamic maps).  </a:t>
            </a:r>
          </a:p>
          <a:p>
            <a:pPr>
              <a:spcBef>
                <a:spcPct val="0"/>
              </a:spcBef>
            </a:pPr>
            <a:endParaRPr lang="en-US" altLang="en-US" b="1" dirty="0">
              <a:latin typeface="Arial" charset="0"/>
              <a:cs typeface="Arial" charset="0"/>
            </a:endParaRPr>
          </a:p>
          <a:p>
            <a:pPr marL="182880" indent="-182880">
              <a:spcBef>
                <a:spcPct val="0"/>
              </a:spcBef>
              <a:buFontTx/>
              <a:buChar char="•"/>
            </a:pPr>
            <a:r>
              <a:rPr lang="en-US" altLang="en-US" dirty="0">
                <a:latin typeface="Arial" charset="0"/>
                <a:cs typeface="Arial" charset="0"/>
              </a:rPr>
              <a:t>Two commands in the “File” menu</a:t>
            </a:r>
          </a:p>
          <a:p>
            <a:pPr marL="182880" indent="-182880">
              <a:spcBef>
                <a:spcPct val="0"/>
              </a:spcBef>
              <a:buFontTx/>
              <a:buChar char="•"/>
            </a:pPr>
            <a:r>
              <a:rPr lang="en-US" altLang="en-US" dirty="0">
                <a:latin typeface="Arial" charset="0"/>
                <a:cs typeface="Arial" charset="0"/>
              </a:rPr>
              <a:t>Tools connected to the “Import from Web” macro (screen bounds or drag a box) and “Add Online” macro</a:t>
            </a:r>
          </a:p>
          <a:p>
            <a:pPr marL="182880" indent="-182880">
              <a:spcBef>
                <a:spcPct val="0"/>
              </a:spcBef>
              <a:buFontTx/>
              <a:buChar char="•"/>
            </a:pPr>
            <a:r>
              <a:rPr lang="en-US" altLang="en-US" dirty="0">
                <a:latin typeface="Arial" charset="0"/>
                <a:cs typeface="Arial" charset="0"/>
              </a:rPr>
              <a:t>Support for a single tile service</a:t>
            </a:r>
          </a:p>
          <a:p>
            <a:pPr marL="182880" indent="-182880">
              <a:spcBef>
                <a:spcPct val="0"/>
              </a:spcBef>
              <a:buFontTx/>
              <a:buChar char="•"/>
            </a:pPr>
            <a:r>
              <a:rPr lang="en-US" altLang="en-US" dirty="0">
                <a:latin typeface="Arial" charset="0"/>
                <a:cs typeface="Arial" charset="0"/>
              </a:rPr>
              <a:t>Support for a few feature services</a:t>
            </a:r>
          </a:p>
          <a:p>
            <a:pPr marL="182880" indent="-182880">
              <a:spcBef>
                <a:spcPct val="0"/>
              </a:spcBef>
              <a:buFontTx/>
              <a:buChar char="•"/>
            </a:pPr>
            <a:r>
              <a:rPr lang="en-US" altLang="en-US" dirty="0">
                <a:latin typeface="Arial" charset="0"/>
                <a:cs typeface="Arial" charset="0"/>
              </a:rPr>
              <a:t>Support for multiple map (image) services</a:t>
            </a:r>
          </a:p>
          <a:p>
            <a:pPr marL="640080" lvl="1" indent="-182880">
              <a:spcBef>
                <a:spcPct val="0"/>
              </a:spcBef>
              <a:buFontTx/>
              <a:buChar char="•"/>
            </a:pPr>
            <a:r>
              <a:rPr lang="en-US" altLang="en-US" dirty="0">
                <a:latin typeface="Arial" charset="0"/>
                <a:cs typeface="Arial" charset="0"/>
              </a:rPr>
              <a:t>Seamless map sources that load images from the service using current screen area in the display projection.</a:t>
            </a:r>
          </a:p>
          <a:p>
            <a:pPr marL="640080" lvl="1" indent="-182880">
              <a:spcBef>
                <a:spcPct val="0"/>
              </a:spcBef>
              <a:buFontTx/>
              <a:buChar char="•"/>
            </a:pPr>
            <a:r>
              <a:rPr lang="en-US" altLang="en-US" dirty="0">
                <a:latin typeface="Arial" charset="0"/>
                <a:cs typeface="Arial" charset="0"/>
              </a:rPr>
              <a:t>Can be converted to a static image. </a:t>
            </a:r>
          </a:p>
          <a:p>
            <a:pPr marL="182880" indent="-182880">
              <a:spcBef>
                <a:spcPct val="0"/>
              </a:spcBef>
              <a:buFontTx/>
              <a:buChar char="•"/>
            </a:pP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A88C7C-B118-5F4E-9297-11C39C7AAA5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2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SMS includes specific connections to some web services</a:t>
            </a:r>
          </a:p>
          <a:p>
            <a:r>
              <a:rPr lang="en-US" dirty="0"/>
              <a:t>The interface allows user to configure connection to other services which follow protocols</a:t>
            </a:r>
          </a:p>
          <a:p>
            <a:endParaRPr lang="en-US" dirty="0"/>
          </a:p>
          <a:p>
            <a:r>
              <a:rPr lang="en-US" dirty="0"/>
              <a:t>         Source                                      Resolution                        Coverage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Terrain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USGS 3DEP Bare Earth DEM           1 m                             CONUS land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World Wide Elevation Data        3.7 m max                       world wide land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Open Topography                       pt data                           variable                       includes access to many other sources (SRTM15+, GEBCO,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CUDEM                                        3.4 m (1/9 arc second)   partial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Land Cover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NLCD                                             30 m                             CONUS land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C-CAP                                            1-5 m			CONUS and Hawaii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Soil type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Statago</a:t>
            </a:r>
            <a:r>
              <a:rPr lang="en-US" dirty="0"/>
              <a:t>                                           Vector polygons         CONUS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err="1"/>
              <a:t>Ssyrgi</a:t>
            </a:r>
            <a:r>
              <a:rPr lang="en-US" dirty="0"/>
              <a:t>                                              Vector polygons	CONUS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A88C7C-B118-5F4E-9297-11C39C7AAA5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34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>
                <a:latin typeface="Arial" charset="0"/>
                <a:cs typeface="Arial" charset="0"/>
              </a:rPr>
              <a:t>Sources require:</a:t>
            </a:r>
          </a:p>
          <a:p>
            <a:pPr marL="182880" indent="-182880">
              <a:spcBef>
                <a:spcPct val="0"/>
              </a:spcBef>
              <a:buFontTx/>
              <a:buChar char="•"/>
            </a:pPr>
            <a:r>
              <a:rPr lang="en-US" altLang="en-US" dirty="0">
                <a:latin typeface="Arial" charset="0"/>
                <a:cs typeface="Arial" charset="0"/>
              </a:rPr>
              <a:t>Name – Usually user selected</a:t>
            </a:r>
          </a:p>
          <a:p>
            <a:pPr marL="182880" indent="-182880">
              <a:spcBef>
                <a:spcPct val="0"/>
              </a:spcBef>
              <a:buFontTx/>
              <a:buChar char="•"/>
            </a:pPr>
            <a:r>
              <a:rPr lang="en-US" altLang="en-US" dirty="0">
                <a:latin typeface="Arial" charset="0"/>
                <a:cs typeface="Arial" charset="0"/>
              </a:rPr>
              <a:t>Category (WMS, WFS, TMS) – Subtype required for WMS</a:t>
            </a:r>
          </a:p>
          <a:p>
            <a:pPr marL="182880" indent="-182880">
              <a:spcBef>
                <a:spcPct val="0"/>
              </a:spcBef>
              <a:buFontTx/>
              <a:buChar char="•"/>
            </a:pPr>
            <a:r>
              <a:rPr lang="en-US" altLang="en-US" dirty="0">
                <a:latin typeface="Arial" charset="0"/>
                <a:cs typeface="Arial" charset="0"/>
              </a:rPr>
              <a:t>URL</a:t>
            </a:r>
          </a:p>
          <a:p>
            <a:pPr marL="182880" indent="-182880">
              <a:spcBef>
                <a:spcPct val="0"/>
              </a:spcBef>
              <a:buFontTx/>
              <a:buChar char="•"/>
            </a:pPr>
            <a:r>
              <a:rPr lang="en-US" altLang="en-US" dirty="0">
                <a:latin typeface="Arial" charset="0"/>
                <a:cs typeface="Arial" charset="0"/>
              </a:rPr>
              <a:t>Layer (based on service).  This can be queried in the dialog</a:t>
            </a:r>
          </a:p>
          <a:p>
            <a:pPr marL="182880" indent="-182880">
              <a:spcBef>
                <a:spcPct val="0"/>
              </a:spcBef>
              <a:buFontTx/>
              <a:buChar char="•"/>
            </a:pPr>
            <a:r>
              <a:rPr lang="en-US" altLang="en-US" dirty="0">
                <a:latin typeface="Arial" charset="0"/>
                <a:cs typeface="Arial" charset="0"/>
              </a:rPr>
              <a:t>Cell size limits</a:t>
            </a:r>
          </a:p>
          <a:p>
            <a:pPr marL="182880" indent="-182880">
              <a:spcBef>
                <a:spcPct val="0"/>
              </a:spcBef>
              <a:buFontTx/>
              <a:buChar char="•"/>
            </a:pPr>
            <a:r>
              <a:rPr lang="en-US" altLang="en-US" dirty="0">
                <a:latin typeface="Arial" charset="0"/>
                <a:cs typeface="Arial" charset="0"/>
              </a:rPr>
              <a:t>File abbreviation (for download)</a:t>
            </a:r>
          </a:p>
          <a:p>
            <a:pPr marL="182880" indent="-182880">
              <a:spcBef>
                <a:spcPct val="0"/>
              </a:spcBef>
              <a:buFontTx/>
              <a:buChar char="•"/>
            </a:pPr>
            <a:r>
              <a:rPr lang="en-US" altLang="en-US" dirty="0">
                <a:latin typeface="Arial" charset="0"/>
                <a:cs typeface="Arial" charset="0"/>
              </a:rPr>
              <a:t>Format</a:t>
            </a:r>
          </a:p>
          <a:p>
            <a:pPr marL="182880" indent="-182880">
              <a:spcBef>
                <a:spcPct val="0"/>
              </a:spcBef>
              <a:buFontTx/>
              <a:buChar char="•"/>
            </a:pPr>
            <a:endParaRPr lang="en-US" altLang="en-US" dirty="0">
              <a:latin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Can be flagged to appear on the main page as a “default” service in SMS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A88C7C-B118-5F4E-9297-11C39C7AAA5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57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pictures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A88C7C-B118-5F4E-9297-11C39C7AAA5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74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we want to keep this slide?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A88C7C-B118-5F4E-9297-11C39C7AAA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62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CECABB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115735"/>
            <a:ext cx="8534400" cy="626533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Title of Slideshow</a:t>
            </a:r>
          </a:p>
        </p:txBody>
      </p:sp>
    </p:spTree>
    <p:extLst>
      <p:ext uri="{BB962C8B-B14F-4D97-AF65-F5344CB8AC3E}">
        <p14:creationId xmlns:p14="http://schemas.microsoft.com/office/powerpoint/2010/main" val="207179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38964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171210"/>
            <a:ext cx="10972800" cy="395495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039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147055"/>
            <a:ext cx="2743200" cy="49791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7055"/>
            <a:ext cx="8026400" cy="497910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818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1440"/>
            <a:ext cx="9460992" cy="475488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8645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62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872067"/>
            <a:ext cx="5384800" cy="52540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872067"/>
            <a:ext cx="5384800" cy="52540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680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863601"/>
            <a:ext cx="5386917" cy="77130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13170"/>
            <a:ext cx="5386917" cy="438283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863601"/>
            <a:ext cx="5389033" cy="77130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13170"/>
            <a:ext cx="5389033" cy="438283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634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455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53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47055"/>
            <a:ext cx="4011084" cy="96398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47055"/>
            <a:ext cx="6815667" cy="497910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222418"/>
            <a:ext cx="4011084" cy="39037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573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47054"/>
            <a:ext cx="7315200" cy="3580521"/>
          </a:xfrm>
        </p:spPr>
        <p:txBody>
          <a:bodyPr rtlCol="0">
            <a:no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7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CABB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037B9-8BFE-4A5E-82F3-14ED0C15D780}"/>
              </a:ext>
            </a:extLst>
          </p:cNvPr>
          <p:cNvSpPr txBox="1"/>
          <p:nvPr userDrawn="1"/>
        </p:nvSpPr>
        <p:spPr>
          <a:xfrm>
            <a:off x="4189603" y="6351690"/>
            <a:ext cx="3249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Software Solutions &amp; Engineering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F1949B-E0F2-4CC0-9C7C-DCC74AE60DF7}"/>
              </a:ext>
            </a:extLst>
          </p:cNvPr>
          <p:cNvSpPr txBox="1"/>
          <p:nvPr userDrawn="1"/>
        </p:nvSpPr>
        <p:spPr>
          <a:xfrm>
            <a:off x="10117185" y="6382467"/>
            <a:ext cx="14652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2024 </a:t>
            </a:r>
            <a:r>
              <a:rPr lang="en-US" sz="800" b="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Aquaveo</a:t>
            </a:r>
            <a:r>
              <a:rPr lang="en-US" sz="800" b="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LLC</a:t>
            </a:r>
          </a:p>
        </p:txBody>
      </p:sp>
      <p:sp>
        <p:nvSpPr>
          <p:cNvPr id="2" name="Rectangle 1"/>
          <p:cNvSpPr/>
          <p:nvPr/>
        </p:nvSpPr>
        <p:spPr>
          <a:xfrm>
            <a:off x="-121919" y="-88349"/>
            <a:ext cx="12457041" cy="681016"/>
          </a:xfrm>
          <a:prstGeom prst="rect">
            <a:avLst/>
          </a:prstGeom>
          <a:solidFill>
            <a:srgbClr val="236192"/>
          </a:solidFill>
          <a:ln>
            <a:noFill/>
          </a:ln>
          <a:effectLst>
            <a:outerShdw blurRad="40000" dist="23000" dir="54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45721"/>
            <a:ext cx="9455151" cy="47519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872068"/>
            <a:ext cx="10972800" cy="525409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626E10-B9F4-4D52-A417-B8EE85A616A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09600" y="6373368"/>
            <a:ext cx="1828800" cy="2743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0" i="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Gothic" panose="020B0502020202020204" pitchFamily="34" charset="0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chemeClr val="tx1"/>
          </a:solidFill>
          <a:latin typeface="Century Gothic" panose="020B0502020202020204" pitchFamily="34" charset="0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1800" kern="1200">
          <a:solidFill>
            <a:schemeClr val="tx1"/>
          </a:solidFill>
          <a:latin typeface="Century Gothic" panose="020B0502020202020204" pitchFamily="34" charset="0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1600" kern="1200">
          <a:solidFill>
            <a:schemeClr val="tx1"/>
          </a:solidFill>
          <a:latin typeface="Century Gothic" panose="020B0502020202020204" pitchFamily="34" charset="0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1400" kern="1200">
          <a:solidFill>
            <a:schemeClr val="tx1"/>
          </a:solidFill>
          <a:latin typeface="Century Gothic" panose="020B0502020202020204" pitchFamily="34" charset="0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1200" kern="1200">
          <a:solidFill>
            <a:schemeClr val="tx1"/>
          </a:solidFill>
          <a:latin typeface="Century Gothic" panose="020B0502020202020204" pitchFamily="34" charset="0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64AEFD1-0625-442B-8065-0F9F8D5B9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6663" y="1548883"/>
            <a:ext cx="9662615" cy="4103772"/>
          </a:xfrm>
        </p:spPr>
        <p:txBody>
          <a:bodyPr>
            <a:normAutofit/>
          </a:bodyPr>
          <a:lstStyle/>
          <a:p>
            <a:r>
              <a:rPr lang="en-US" sz="4000" b="1" dirty="0"/>
              <a:t>Hydrologic Modeling in SRH and SMS</a:t>
            </a:r>
          </a:p>
          <a:p>
            <a:endParaRPr lang="en-US" sz="4000" b="1" dirty="0"/>
          </a:p>
          <a:p>
            <a:r>
              <a:rPr lang="en-US" dirty="0"/>
              <a:t>August 29, 2024</a:t>
            </a:r>
          </a:p>
          <a:p>
            <a:endParaRPr lang="en-US" dirty="0"/>
          </a:p>
          <a:p>
            <a:r>
              <a:rPr lang="en-US" sz="2800" dirty="0"/>
              <a:t>2024 National Hydraulic Engineering Conference</a:t>
            </a:r>
          </a:p>
        </p:txBody>
      </p:sp>
    </p:spTree>
    <p:extLst>
      <p:ext uri="{BB962C8B-B14F-4D97-AF65-F5344CB8AC3E}">
        <p14:creationId xmlns:p14="http://schemas.microsoft.com/office/powerpoint/2010/main" val="3800437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FADFE-F28D-DE0E-3B70-7446B42B7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Mesh or </a:t>
            </a:r>
            <a:r>
              <a:rPr lang="en-US" dirty="0" err="1"/>
              <a:t>UGrid</a:t>
            </a:r>
            <a:r>
              <a:rPr lang="en-US" dirty="0"/>
              <a:t> Generation –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F6F1D-AF46-5A49-A442-19D589F94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Minimize digitization and manual editing</a:t>
            </a:r>
          </a:p>
          <a:p>
            <a:pPr lvl="1"/>
            <a:r>
              <a:rPr lang="en-US" dirty="0"/>
              <a:t>Feature extraction</a:t>
            </a:r>
          </a:p>
          <a:p>
            <a:pPr lvl="2"/>
            <a:r>
              <a:rPr lang="en-US" dirty="0"/>
              <a:t>Streams</a:t>
            </a:r>
          </a:p>
          <a:p>
            <a:pPr lvl="2"/>
            <a:r>
              <a:rPr lang="en-US" dirty="0"/>
              <a:t>Ridges</a:t>
            </a:r>
          </a:p>
          <a:p>
            <a:pPr lvl="1"/>
            <a:r>
              <a:rPr lang="en-US" dirty="0"/>
              <a:t>Structures</a:t>
            </a:r>
          </a:p>
          <a:p>
            <a:pPr lvl="2"/>
            <a:r>
              <a:rPr lang="en-US" dirty="0"/>
              <a:t>Bridges</a:t>
            </a:r>
          </a:p>
          <a:p>
            <a:pPr lvl="2"/>
            <a:r>
              <a:rPr lang="en-US" dirty="0"/>
              <a:t>Culverts</a:t>
            </a:r>
          </a:p>
        </p:txBody>
      </p:sp>
    </p:spTree>
    <p:extLst>
      <p:ext uri="{BB962C8B-B14F-4D97-AF65-F5344CB8AC3E}">
        <p14:creationId xmlns:p14="http://schemas.microsoft.com/office/powerpoint/2010/main" val="1356276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76834-83CE-8129-8176-47AAE9732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A4998-3F2B-FF91-5AD1-4D5B7779E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" y="887308"/>
            <a:ext cx="10972800" cy="5254096"/>
          </a:xfrm>
        </p:spPr>
        <p:txBody>
          <a:bodyPr/>
          <a:lstStyle/>
          <a:p>
            <a:r>
              <a:rPr lang="en-US" dirty="0"/>
              <a:t>Python based tools</a:t>
            </a:r>
          </a:p>
          <a:p>
            <a:pPr lvl="1"/>
            <a:r>
              <a:rPr lang="en-US" dirty="0"/>
              <a:t>Each tool is a library </a:t>
            </a:r>
          </a:p>
          <a:p>
            <a:r>
              <a:rPr lang="en-US" dirty="0"/>
              <a:t>Standard layout</a:t>
            </a:r>
          </a:p>
          <a:p>
            <a:pPr lvl="1"/>
            <a:r>
              <a:rPr lang="en-US" dirty="0"/>
              <a:t>Includes help pane</a:t>
            </a:r>
          </a:p>
          <a:p>
            <a:r>
              <a:rPr lang="en-US" dirty="0"/>
              <a:t>History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D92386-DD7A-6A25-4D94-86ACEFDAE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731" y="686245"/>
            <a:ext cx="4537149" cy="33218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44BBCE-C11C-4493-27E2-71B777814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425" y="2836362"/>
            <a:ext cx="7766616" cy="347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97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1743E-44BD-0453-6BB6-13F56498E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Toolbox History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61F95-D31B-C372-90B2-EC5FD1ADE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Re-run tools</a:t>
            </a:r>
          </a:p>
          <a:p>
            <a:r>
              <a:rPr lang="en-US" dirty="0"/>
              <a:t>Saved with project</a:t>
            </a:r>
          </a:p>
          <a:p>
            <a:r>
              <a:rPr lang="en-US" dirty="0"/>
              <a:t>Searchable</a:t>
            </a:r>
          </a:p>
          <a:p>
            <a:r>
              <a:rPr lang="en-US" dirty="0"/>
              <a:t>Editable</a:t>
            </a:r>
          </a:p>
          <a:p>
            <a:r>
              <a:rPr lang="en-US" dirty="0"/>
              <a:t>Input/Output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A845C7-A526-3510-8A4A-9A33DF77A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907" y="329184"/>
            <a:ext cx="630555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43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90F0D-3FF7-BDBF-9993-126688327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Watershed Delineation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3BBC7-971E-556E-2DDF-EBD5AB0BB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872068"/>
            <a:ext cx="4257822" cy="5254096"/>
          </a:xfrm>
        </p:spPr>
        <p:txBody>
          <a:bodyPr/>
          <a:lstStyle/>
          <a:p>
            <a:r>
              <a:rPr lang="en-US" dirty="0"/>
              <a:t>Input</a:t>
            </a:r>
          </a:p>
          <a:p>
            <a:pPr lvl="1"/>
            <a:r>
              <a:rPr lang="en-US" dirty="0"/>
              <a:t>DEM</a:t>
            </a:r>
          </a:p>
          <a:p>
            <a:pPr lvl="1"/>
            <a:r>
              <a:rPr lang="en-US" dirty="0"/>
              <a:t>Outlet Point</a:t>
            </a:r>
          </a:p>
          <a:p>
            <a:pPr lvl="1"/>
            <a:r>
              <a:rPr lang="en-US" dirty="0"/>
              <a:t>Workflow Options</a:t>
            </a:r>
          </a:p>
          <a:p>
            <a:pPr lvl="2"/>
            <a:r>
              <a:rPr lang="en-US" dirty="0"/>
              <a:t>Currently 2</a:t>
            </a:r>
          </a:p>
          <a:p>
            <a:pPr lvl="1"/>
            <a:r>
              <a:rPr lang="en-US" dirty="0"/>
              <a:t>Accumulation threshold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ECF4E7-E61D-441B-387A-2B39C07AF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095" y="0"/>
            <a:ext cx="6077240" cy="639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19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A5A08-7B30-5B93-14B7-11A9CBC6F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Networks to Channel Polygons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B7EF4-E63C-BAC9-8A92-1423086CA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703" y="872068"/>
            <a:ext cx="5486400" cy="5254096"/>
          </a:xfrm>
        </p:spPr>
        <p:txBody>
          <a:bodyPr/>
          <a:lstStyle/>
          <a:p>
            <a:r>
              <a:rPr lang="en-US" dirty="0"/>
              <a:t>Channel patches</a:t>
            </a:r>
          </a:p>
          <a:p>
            <a:pPr lvl="1"/>
            <a:r>
              <a:rPr lang="en-US" dirty="0"/>
              <a:t># of cells across</a:t>
            </a:r>
          </a:p>
          <a:p>
            <a:pPr lvl="1"/>
            <a:r>
              <a:rPr lang="en-US" dirty="0"/>
              <a:t>Size and bias</a:t>
            </a:r>
          </a:p>
          <a:p>
            <a:pPr lvl="1"/>
            <a:r>
              <a:rPr lang="en-US" dirty="0"/>
              <a:t>Auto-redistribution</a:t>
            </a:r>
          </a:p>
          <a:p>
            <a:r>
              <a:rPr lang="en-US" dirty="0"/>
              <a:t>Confluences / Intersections</a:t>
            </a:r>
          </a:p>
          <a:p>
            <a:r>
              <a:rPr lang="en-US" dirty="0"/>
              <a:t>Merge with basin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AAA8FA-4CF5-F91F-6165-E2024FA1A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447" y="650608"/>
            <a:ext cx="3411855" cy="5280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1BBA46-60B7-745F-C061-C33C3EEEA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9616" y="0"/>
            <a:ext cx="1895475" cy="2933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3AE5CA-47E1-485F-A06D-5835B1A9BB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9616" y="3290938"/>
            <a:ext cx="1895475" cy="2933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3E147A-612B-1380-F82A-50F537BC5C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3048" y="3290938"/>
            <a:ext cx="18954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89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96403-963B-B46C-846B-62514DAC3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Resulting Grid / Mesh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F421C-981C-6A09-CE4E-FC9F8A32E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637" y="801952"/>
            <a:ext cx="10972800" cy="5254096"/>
          </a:xfrm>
        </p:spPr>
        <p:txBody>
          <a:bodyPr/>
          <a:lstStyle/>
          <a:p>
            <a:r>
              <a:rPr lang="en-US" dirty="0"/>
              <a:t>Mesh Generation</a:t>
            </a:r>
          </a:p>
          <a:p>
            <a:pPr lvl="1"/>
            <a:r>
              <a:rPr lang="en-US" dirty="0"/>
              <a:t>Domain field</a:t>
            </a:r>
          </a:p>
          <a:p>
            <a:pPr lvl="1"/>
            <a:r>
              <a:rPr lang="en-US" dirty="0"/>
              <a:t>Flood plains / Basin</a:t>
            </a:r>
          </a:p>
          <a:p>
            <a:pPr lvl="1"/>
            <a:r>
              <a:rPr lang="en-US" dirty="0"/>
              <a:t>“Auto patch”</a:t>
            </a:r>
          </a:p>
          <a:p>
            <a:r>
              <a:rPr lang="en-US" dirty="0"/>
              <a:t>Mesh Characteristics</a:t>
            </a:r>
          </a:p>
          <a:p>
            <a:pPr lvl="1"/>
            <a:r>
              <a:rPr lang="en-US" dirty="0"/>
              <a:t>Matches features</a:t>
            </a:r>
          </a:p>
          <a:p>
            <a:pPr lvl="1"/>
            <a:r>
              <a:rPr lang="en-US" dirty="0"/>
              <a:t>Minimal interaction</a:t>
            </a:r>
          </a:p>
          <a:p>
            <a:pPr lvl="1"/>
            <a:r>
              <a:rPr lang="en-US" dirty="0"/>
              <a:t>May require manual cleanup</a:t>
            </a:r>
          </a:p>
          <a:p>
            <a:pPr lvl="2"/>
            <a:r>
              <a:rPr lang="en-US" dirty="0"/>
              <a:t>Not necessarily a bad thing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D90775-8294-E978-573C-5EE253C77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458" y="329184"/>
            <a:ext cx="4378979" cy="59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72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9602D-C1B5-68CA-ECF0-0A00E6F09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 Calculator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EA27E-80FC-0BD1-3F1C-F59C5C4AE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46" y="801952"/>
            <a:ext cx="4617060" cy="5254096"/>
          </a:xfrm>
        </p:spPr>
        <p:txBody>
          <a:bodyPr/>
          <a:lstStyle/>
          <a:p>
            <a:r>
              <a:rPr lang="en-US" dirty="0"/>
              <a:t>Any Geometry</a:t>
            </a:r>
          </a:p>
          <a:p>
            <a:pPr lvl="1"/>
            <a:r>
              <a:rPr lang="en-US" dirty="0"/>
              <a:t>Mesh, </a:t>
            </a:r>
            <a:r>
              <a:rPr lang="en-US" dirty="0" err="1"/>
              <a:t>UGrid</a:t>
            </a:r>
            <a:r>
              <a:rPr lang="en-US" dirty="0"/>
              <a:t>, Scatter, …</a:t>
            </a:r>
          </a:p>
          <a:p>
            <a:r>
              <a:rPr lang="en-US" dirty="0"/>
              <a:t>Cell or Node</a:t>
            </a:r>
          </a:p>
          <a:p>
            <a:r>
              <a:rPr lang="en-US" dirty="0"/>
              <a:t>Expression</a:t>
            </a:r>
          </a:p>
          <a:p>
            <a:r>
              <a:rPr lang="en-US" dirty="0"/>
              <a:t>Saved in history</a:t>
            </a:r>
          </a:p>
          <a:p>
            <a:r>
              <a:rPr lang="en-US" dirty="0"/>
              <a:t>“where” operator</a:t>
            </a:r>
          </a:p>
          <a:p>
            <a:pPr lvl="1"/>
            <a:r>
              <a:rPr lang="en-US" dirty="0"/>
              <a:t>Min / Max</a:t>
            </a:r>
          </a:p>
          <a:p>
            <a:pPr lvl="1"/>
            <a:r>
              <a:rPr lang="en-US" dirty="0"/>
              <a:t>Conditional / If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CD8735-8FF5-2504-720E-066949A66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660" y="731836"/>
            <a:ext cx="6579394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78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EE8ED-1BFE-C715-14E6-F937834F5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 from Interpolation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AE031-3A53-553E-C55E-F57E50E8E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242" y="872068"/>
            <a:ext cx="2954216" cy="5254096"/>
          </a:xfrm>
        </p:spPr>
        <p:txBody>
          <a:bodyPr/>
          <a:lstStyle/>
          <a:p>
            <a:r>
              <a:rPr lang="en-US" dirty="0"/>
              <a:t>Surveys (TINs)</a:t>
            </a:r>
          </a:p>
          <a:p>
            <a:r>
              <a:rPr lang="en-US" dirty="0"/>
              <a:t>Gages</a:t>
            </a:r>
          </a:p>
          <a:p>
            <a:r>
              <a:rPr lang="en-US" dirty="0"/>
              <a:t>Boreholes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1AE53D-E031-D22E-DC89-762BE34B2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458" y="731836"/>
            <a:ext cx="88773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32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19A70-60B2-1031-2C8D-5024BC749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Coverages /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5ED14-29FA-79EC-AC81-B55EED616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72068"/>
            <a:ext cx="4539175" cy="5254096"/>
          </a:xfrm>
        </p:spPr>
        <p:txBody>
          <a:bodyPr/>
          <a:lstStyle/>
          <a:p>
            <a:r>
              <a:rPr lang="en-US" dirty="0"/>
              <a:t>Rainfall stations</a:t>
            </a:r>
          </a:p>
          <a:p>
            <a:r>
              <a:rPr lang="en-US" dirty="0"/>
              <a:t>Exit location</a:t>
            </a:r>
          </a:p>
          <a:p>
            <a:r>
              <a:rPr lang="en-US" dirty="0"/>
              <a:t>Monitor / Gages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A23330-E1DB-F8C2-0FAB-8A93F0754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219" y="238928"/>
            <a:ext cx="6838651" cy="652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2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64D1A-E008-FADF-DB1F-E80311E9A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E8A57-7E8D-DE37-0FFB-60C44B470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704" y="804672"/>
            <a:ext cx="3751385" cy="3640719"/>
          </a:xfrm>
        </p:spPr>
        <p:txBody>
          <a:bodyPr/>
          <a:lstStyle/>
          <a:p>
            <a:r>
              <a:rPr lang="en-US" dirty="0"/>
              <a:t>Simulation based</a:t>
            </a:r>
          </a:p>
          <a:p>
            <a:r>
              <a:rPr lang="en-US" dirty="0"/>
              <a:t>Like SRH-2D</a:t>
            </a:r>
          </a:p>
          <a:p>
            <a:pPr lvl="1"/>
            <a:r>
              <a:rPr lang="en-US" dirty="0"/>
              <a:t>Intuitive</a:t>
            </a:r>
          </a:p>
          <a:p>
            <a:pPr lvl="1"/>
            <a:r>
              <a:rPr lang="en-US" dirty="0"/>
              <a:t>Familiar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3FECC-C5F8-BEDE-FFE7-F4FCDFEF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505" y="329184"/>
            <a:ext cx="7636559" cy="593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53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DB7AF-B255-7916-BD59-D8233BD48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B12AC-C6C2-D925-5498-7BD40D8A2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72068"/>
            <a:ext cx="6282519" cy="5254096"/>
          </a:xfrm>
        </p:spPr>
        <p:txBody>
          <a:bodyPr/>
          <a:lstStyle/>
          <a:p>
            <a:r>
              <a:rPr lang="en-US" dirty="0"/>
              <a:t>Hydrologic Modeling</a:t>
            </a:r>
          </a:p>
          <a:p>
            <a:pPr lvl="1"/>
            <a:r>
              <a:rPr lang="en-US" dirty="0"/>
              <a:t>General</a:t>
            </a:r>
          </a:p>
          <a:p>
            <a:pPr lvl="1"/>
            <a:r>
              <a:rPr lang="en-US" dirty="0"/>
              <a:t>In SRH</a:t>
            </a:r>
          </a:p>
          <a:p>
            <a:pPr lvl="2"/>
            <a:r>
              <a:rPr lang="en-US" dirty="0"/>
              <a:t>SRH-W, SRH-ONE, SRH-2D ?</a:t>
            </a:r>
          </a:p>
          <a:p>
            <a:pPr lvl="2"/>
            <a:r>
              <a:rPr lang="en-US" dirty="0"/>
              <a:t>Unstructured</a:t>
            </a:r>
          </a:p>
          <a:p>
            <a:pPr lvl="1"/>
            <a:r>
              <a:rPr lang="en-US" dirty="0"/>
              <a:t>In SMS</a:t>
            </a:r>
          </a:p>
          <a:p>
            <a:pPr lvl="2"/>
            <a:r>
              <a:rPr lang="en-US" dirty="0"/>
              <a:t>Data Services</a:t>
            </a:r>
          </a:p>
          <a:p>
            <a:pPr lvl="2"/>
            <a:r>
              <a:rPr lang="en-US" dirty="0"/>
              <a:t>Mesh Generation</a:t>
            </a:r>
          </a:p>
          <a:p>
            <a:pPr lvl="2"/>
            <a:r>
              <a:rPr lang="en-US" dirty="0"/>
              <a:t>Dataset Creation</a:t>
            </a:r>
          </a:p>
          <a:p>
            <a:pPr lvl="2"/>
            <a:r>
              <a:rPr lang="en-US" dirty="0"/>
              <a:t>Model Interface</a:t>
            </a:r>
          </a:p>
          <a:p>
            <a:r>
              <a:rPr lang="en-US" dirty="0"/>
              <a:t>Example Workflow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447CA6B-CED4-AE2A-A3BC-754BA8589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164" y="872068"/>
            <a:ext cx="6421673" cy="525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695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BCB-80A3-564F-388A-0D5941311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C8E73-B15E-019C-3B1E-76F572CDF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72068"/>
            <a:ext cx="3948332" cy="5254096"/>
          </a:xfrm>
        </p:spPr>
        <p:txBody>
          <a:bodyPr/>
          <a:lstStyle/>
          <a:p>
            <a:r>
              <a:rPr lang="en-US" dirty="0"/>
              <a:t>Hydrographs</a:t>
            </a:r>
          </a:p>
          <a:p>
            <a:pPr lvl="1"/>
            <a:r>
              <a:rPr lang="en-US" dirty="0"/>
              <a:t>Stations</a:t>
            </a:r>
          </a:p>
          <a:p>
            <a:pPr lvl="1"/>
            <a:r>
              <a:rPr lang="en-US" dirty="0"/>
              <a:t>Output</a:t>
            </a:r>
          </a:p>
          <a:p>
            <a:r>
              <a:rPr lang="en-US" dirty="0"/>
              <a:t>Water levels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19F6BA-266F-3936-DB8D-BF9AC761D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095" y="189914"/>
            <a:ext cx="5204634" cy="612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01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1150A-CF5F-E20B-552F-93B2B1509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FHWA </a:t>
            </a:r>
            <a:r>
              <a:rPr lang="en-US" dirty="0" err="1"/>
              <a:t>Hydologic</a:t>
            </a:r>
            <a:r>
              <a:rPr lang="en-US" dirty="0"/>
              <a:t> Modeling User’s Forum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0B91A-5B97-A9A1-689C-DF3500B9E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08545"/>
            <a:ext cx="10972800" cy="5254096"/>
          </a:xfrm>
        </p:spPr>
        <p:txBody>
          <a:bodyPr/>
          <a:lstStyle/>
          <a:p>
            <a:r>
              <a:rPr lang="en-US" dirty="0"/>
              <a:t>Please join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800" dirty="0"/>
              <a:t>Public.govdelivery.com/accounts/USDOTFHWA/subscriber/</a:t>
            </a:r>
            <a:r>
              <a:rPr lang="en-US" sz="1800" dirty="0" err="1"/>
              <a:t>new?topic_id</a:t>
            </a:r>
            <a:r>
              <a:rPr lang="en-US" sz="1800" dirty="0"/>
              <a:t>=USDOTFHWA_213</a:t>
            </a: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9E0BAAAF-33B6-F9BE-1EBA-5C55CB61C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685" y="1839685"/>
            <a:ext cx="3178629" cy="317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72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23374-FB95-6002-44C7-12FA4A341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D796A-91F9-B032-7238-AD5DCABD2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Features available currently in SMS</a:t>
            </a:r>
          </a:p>
          <a:p>
            <a:pPr lvl="1"/>
            <a:r>
              <a:rPr lang="en-US" dirty="0"/>
              <a:t>Can be applied to hydraulic models</a:t>
            </a:r>
          </a:p>
          <a:p>
            <a:r>
              <a:rPr lang="en-US" dirty="0"/>
              <a:t>Engine (SRH-2D) applied internally</a:t>
            </a:r>
          </a:p>
          <a:p>
            <a:endParaRPr lang="en-US" dirty="0"/>
          </a:p>
          <a:p>
            <a:r>
              <a:rPr lang="en-US" dirty="0"/>
              <a:t>Questions…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Megan Frye – megan.frye@dot.gov</a:t>
            </a:r>
          </a:p>
          <a:p>
            <a:r>
              <a:rPr lang="en-US" sz="2000" dirty="0"/>
              <a:t>Alan Zundel  - azundel@aquaveo.com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098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B7A54-8FC7-7F1E-B2F3-DA172436D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4EE65-C175-3235-46BE-AAC41B495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7298" y="904381"/>
            <a:ext cx="7377404" cy="5254096"/>
          </a:xfrm>
        </p:spPr>
        <p:txBody>
          <a:bodyPr/>
          <a:lstStyle/>
          <a:p>
            <a:r>
              <a:rPr lang="en-US" sz="4000" dirty="0"/>
              <a:t>Thank you!</a:t>
            </a:r>
          </a:p>
          <a:p>
            <a:endParaRPr lang="en-US" sz="4000" dirty="0"/>
          </a:p>
          <a:p>
            <a:r>
              <a:rPr lang="en-US" sz="4000" dirty="0"/>
              <a:t>Questions?</a:t>
            </a:r>
          </a:p>
          <a:p>
            <a:r>
              <a:rPr lang="en-US" sz="4000" dirty="0"/>
              <a:t>Demo?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4000" dirty="0"/>
              <a:t>Alan Zundel</a:t>
            </a:r>
          </a:p>
          <a:p>
            <a:pPr lvl="1"/>
            <a:r>
              <a:rPr lang="en-US" sz="3800" dirty="0"/>
              <a:t> azundel@aquaveo.com</a:t>
            </a:r>
          </a:p>
        </p:txBody>
      </p:sp>
    </p:spTree>
    <p:extLst>
      <p:ext uri="{BB962C8B-B14F-4D97-AF65-F5344CB8AC3E}">
        <p14:creationId xmlns:p14="http://schemas.microsoft.com/office/powerpoint/2010/main" val="2588791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8FDC8-580C-67FC-4BBE-791C82D5E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Hydrologic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38622-1C92-5166-6DCC-554F7936F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Basin Scale – Watershed</a:t>
            </a:r>
          </a:p>
          <a:p>
            <a:pPr lvl="1"/>
            <a:r>
              <a:rPr lang="en-US" dirty="0"/>
              <a:t>“Inflows” from rain, snow melt, groundwater</a:t>
            </a:r>
          </a:p>
          <a:p>
            <a:pPr lvl="1"/>
            <a:r>
              <a:rPr lang="en-US" dirty="0"/>
              <a:t>Generally, much larger scale than hydraulics</a:t>
            </a:r>
          </a:p>
          <a:p>
            <a:r>
              <a:rPr lang="en-US" dirty="0"/>
              <a:t>Transient (Varying time scale)</a:t>
            </a:r>
          </a:p>
          <a:p>
            <a:pPr lvl="1"/>
            <a:r>
              <a:rPr lang="en-US" dirty="0"/>
              <a:t>Event based</a:t>
            </a:r>
          </a:p>
          <a:p>
            <a:pPr lvl="1"/>
            <a:r>
              <a:rPr lang="en-US" dirty="0"/>
              <a:t>Long-term</a:t>
            </a:r>
          </a:p>
          <a:p>
            <a:r>
              <a:rPr lang="en-US" dirty="0"/>
              <a:t>Many parameters</a:t>
            </a:r>
          </a:p>
          <a:p>
            <a:pPr lvl="1"/>
            <a:r>
              <a:rPr lang="en-US" dirty="0"/>
              <a:t>Meteorology (rain, wind, solar, …)</a:t>
            </a:r>
          </a:p>
          <a:p>
            <a:pPr lvl="1"/>
            <a:r>
              <a:rPr lang="en-US" dirty="0"/>
              <a:t>Geology (soil, stratigraphy, water table, …)</a:t>
            </a:r>
          </a:p>
          <a:p>
            <a:pPr lvl="1"/>
            <a:r>
              <a:rPr lang="en-US" dirty="0"/>
              <a:t>Land use (vegetation, permeability, …)</a:t>
            </a:r>
          </a:p>
          <a:p>
            <a:pPr lvl="1"/>
            <a:r>
              <a:rPr lang="en-US" dirty="0"/>
              <a:t>Many uncertainties (+/- 30% ???)</a:t>
            </a:r>
          </a:p>
        </p:txBody>
      </p:sp>
    </p:spTree>
    <p:extLst>
      <p:ext uri="{BB962C8B-B14F-4D97-AF65-F5344CB8AC3E}">
        <p14:creationId xmlns:p14="http://schemas.microsoft.com/office/powerpoint/2010/main" val="452242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3299C-51A3-018D-D5A5-35DAEE17C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Hydrology in SRH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401DC-E7BC-9821-C620-B3AB370C7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72068"/>
            <a:ext cx="6199163" cy="5254096"/>
          </a:xfrm>
        </p:spPr>
        <p:txBody>
          <a:bodyPr/>
          <a:lstStyle/>
          <a:p>
            <a:r>
              <a:rPr lang="en-US" dirty="0"/>
              <a:t>SRH-2D History</a:t>
            </a:r>
          </a:p>
          <a:p>
            <a:pPr lvl="1"/>
            <a:r>
              <a:rPr lang="en-US" dirty="0"/>
              <a:t>Flexible – use </a:t>
            </a:r>
            <a:r>
              <a:rPr lang="en-US" dirty="0" err="1"/>
              <a:t>UGrid</a:t>
            </a:r>
            <a:endParaRPr lang="en-US" dirty="0"/>
          </a:p>
          <a:p>
            <a:r>
              <a:rPr lang="en-US" dirty="0"/>
              <a:t>Unstructured grid</a:t>
            </a:r>
          </a:p>
          <a:p>
            <a:pPr lvl="1"/>
            <a:r>
              <a:rPr lang="en-US" dirty="0"/>
              <a:t>Cells should follow streams</a:t>
            </a:r>
          </a:p>
          <a:p>
            <a:r>
              <a:rPr lang="en-US" dirty="0"/>
              <a:t>Cell based datasets</a:t>
            </a:r>
          </a:p>
          <a:p>
            <a:pPr lvl="1"/>
            <a:r>
              <a:rPr lang="en-US" dirty="0"/>
              <a:t>Bedrock elevation</a:t>
            </a:r>
          </a:p>
          <a:p>
            <a:pPr lvl="1"/>
            <a:r>
              <a:rPr lang="en-US" dirty="0"/>
              <a:t>Sat/</a:t>
            </a:r>
            <a:r>
              <a:rPr lang="en-US" dirty="0" err="1"/>
              <a:t>Unsat</a:t>
            </a:r>
            <a:r>
              <a:rPr lang="en-US" dirty="0"/>
              <a:t> thicknesses</a:t>
            </a:r>
          </a:p>
          <a:p>
            <a:pPr lvl="1"/>
            <a:r>
              <a:rPr lang="en-US" dirty="0"/>
              <a:t>Temperature</a:t>
            </a:r>
          </a:p>
          <a:p>
            <a:r>
              <a:rPr lang="en-US" dirty="0"/>
              <a:t>Rainfall </a:t>
            </a:r>
          </a:p>
          <a:p>
            <a:pPr lvl="1"/>
            <a:r>
              <a:rPr lang="en-US" dirty="0"/>
              <a:t>Gage based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FBE25B-B7CC-5791-A2EA-BC2580F55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292" y="731836"/>
            <a:ext cx="5459179" cy="56897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C80EF5-0E04-F7B8-8008-17F40B034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87" y="2935289"/>
            <a:ext cx="233362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1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EE8ED-1BFE-C715-14E6-F937834F5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Hydrology Tools New in 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AE031-3A53-553E-C55E-F57E50E8E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Acquisition</a:t>
            </a:r>
          </a:p>
          <a:p>
            <a:r>
              <a:rPr lang="en-US" dirty="0"/>
              <a:t>Mesh vs </a:t>
            </a:r>
            <a:r>
              <a:rPr lang="en-US" dirty="0" err="1"/>
              <a:t>UGrid</a:t>
            </a:r>
            <a:endParaRPr lang="en-US" dirty="0"/>
          </a:p>
          <a:p>
            <a:pPr lvl="1"/>
            <a:r>
              <a:rPr lang="en-US" dirty="0"/>
              <a:t>Datasets</a:t>
            </a:r>
          </a:p>
          <a:p>
            <a:pPr lvl="1"/>
            <a:r>
              <a:rPr lang="en-US" dirty="0"/>
              <a:t>Conformity</a:t>
            </a:r>
          </a:p>
          <a:p>
            <a:r>
              <a:rPr lang="en-US" dirty="0"/>
              <a:t>Generation</a:t>
            </a:r>
          </a:p>
          <a:p>
            <a:pPr lvl="1"/>
            <a:r>
              <a:rPr lang="en-US" dirty="0"/>
              <a:t>Unstructured feature based</a:t>
            </a:r>
          </a:p>
          <a:p>
            <a:r>
              <a:rPr lang="en-US" dirty="0"/>
              <a:t>Toolbox </a:t>
            </a:r>
          </a:p>
          <a:p>
            <a:pPr lvl="1"/>
            <a:r>
              <a:rPr lang="en-US" dirty="0"/>
              <a:t>Python based tools (individual functionality)</a:t>
            </a:r>
          </a:p>
          <a:p>
            <a:pPr lvl="1"/>
            <a:r>
              <a:rPr lang="en-US" dirty="0"/>
              <a:t>Watershed Delineation – (Watershed from Raster)</a:t>
            </a:r>
          </a:p>
          <a:p>
            <a:pPr lvl="1"/>
            <a:r>
              <a:rPr lang="en-US" dirty="0"/>
              <a:t>Stream networks to channels – (Polygons from Arcs)</a:t>
            </a:r>
          </a:p>
          <a:p>
            <a:pPr lvl="1"/>
            <a:r>
              <a:rPr lang="en-US" dirty="0" err="1"/>
              <a:t>UGrid</a:t>
            </a:r>
            <a:r>
              <a:rPr lang="en-US" dirty="0"/>
              <a:t> generation – (</a:t>
            </a:r>
            <a:r>
              <a:rPr lang="en-US" dirty="0" err="1"/>
              <a:t>UGrid</a:t>
            </a:r>
            <a:r>
              <a:rPr lang="en-US" dirty="0"/>
              <a:t> from Coverage)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35DB3D-BA5B-9770-1062-AA260388C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560" y="872068"/>
            <a:ext cx="3780192" cy="29498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8314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DB4E2-8AC8-F243-7858-2FE0172DB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from Web / Online Data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26B56-BE6C-C988-10F6-889FFC4AD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86" y="872068"/>
            <a:ext cx="11732456" cy="5254096"/>
          </a:xfrm>
        </p:spPr>
        <p:txBody>
          <a:bodyPr/>
          <a:lstStyle/>
          <a:p>
            <a:r>
              <a:rPr lang="en-US" dirty="0"/>
              <a:t>Download – Retrieve data for specified region and load into SMS</a:t>
            </a:r>
          </a:p>
          <a:p>
            <a:r>
              <a:rPr lang="en-US" dirty="0"/>
              <a:t>Online – Maintain link to web service and update with 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7FEA5D-CA26-0A55-DFF9-A7C621668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039" y="1984091"/>
            <a:ext cx="6192504" cy="40018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2ACBC5-B63A-AE25-B0BA-F7A10E801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86" y="3176349"/>
            <a:ext cx="3780192" cy="29498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F8CC3E-FDA8-89C9-0214-BBB61747C2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2710" y="1950800"/>
            <a:ext cx="2688185" cy="22458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2AE951-F5C5-0488-9895-73BBB6CF5D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8330" y="3238690"/>
            <a:ext cx="1412566" cy="14125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19BA77-C09C-474C-4653-141A9EDE48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3249" y="4651256"/>
            <a:ext cx="1441465" cy="137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25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69862-CDAE-EF0A-D653-A892B5A4B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1F911-0567-2760-6C76-76AFE74B6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675120"/>
            <a:ext cx="8970498" cy="5254096"/>
          </a:xfrm>
        </p:spPr>
        <p:txBody>
          <a:bodyPr/>
          <a:lstStyle/>
          <a:p>
            <a:r>
              <a:rPr lang="en-US" dirty="0"/>
              <a:t>Terrain</a:t>
            </a:r>
          </a:p>
          <a:p>
            <a:pPr lvl="1"/>
            <a:r>
              <a:rPr lang="en-US" dirty="0"/>
              <a:t>USGS 3DEP Bare Earth DEM</a:t>
            </a:r>
          </a:p>
          <a:p>
            <a:pPr lvl="1"/>
            <a:r>
              <a:rPr lang="en-US" dirty="0"/>
              <a:t>Worldwide Elevation Data </a:t>
            </a:r>
          </a:p>
          <a:p>
            <a:pPr lvl="1"/>
            <a:r>
              <a:rPr lang="en-US" dirty="0"/>
              <a:t>Others (Open Topography, CUDEM, SRTM15+)</a:t>
            </a:r>
          </a:p>
          <a:p>
            <a:r>
              <a:rPr lang="en-US" dirty="0"/>
              <a:t>Land Use</a:t>
            </a:r>
          </a:p>
          <a:p>
            <a:pPr lvl="1"/>
            <a:r>
              <a:rPr lang="en-US" dirty="0"/>
              <a:t>NLCD 2011, 2006 (2021 now available)</a:t>
            </a:r>
          </a:p>
          <a:p>
            <a:pPr lvl="1"/>
            <a:r>
              <a:rPr lang="en-US" dirty="0"/>
              <a:t>C-CAP (CONUS and Hawaii)</a:t>
            </a:r>
          </a:p>
          <a:p>
            <a:r>
              <a:rPr lang="en-US" dirty="0"/>
              <a:t>Soil Type</a:t>
            </a:r>
          </a:p>
          <a:p>
            <a:pPr lvl="1"/>
            <a:r>
              <a:rPr lang="en-US" dirty="0" err="1"/>
              <a:t>Statsgo</a:t>
            </a:r>
            <a:r>
              <a:rPr lang="en-US" dirty="0"/>
              <a:t> (state files)</a:t>
            </a:r>
          </a:p>
          <a:p>
            <a:pPr lvl="1"/>
            <a:r>
              <a:rPr lang="en-US" dirty="0" err="1"/>
              <a:t>Ssurgo</a:t>
            </a:r>
            <a:r>
              <a:rPr lang="en-US" dirty="0"/>
              <a:t> (county files)</a:t>
            </a:r>
          </a:p>
          <a:p>
            <a:pPr lvl="1"/>
            <a:r>
              <a:rPr lang="en-US" dirty="0"/>
              <a:t>Global Land Cover</a:t>
            </a:r>
          </a:p>
          <a:p>
            <a:pPr lvl="1"/>
            <a:r>
              <a:rPr lang="en-US" dirty="0"/>
              <a:t>Harmonized World Soil Database v 1.2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4B2456-6571-3652-9E84-3EC0C2072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403" y="1187618"/>
            <a:ext cx="38290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36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DB4E2-8AC8-F243-7858-2FE0172DB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“Advanced…”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26B56-BE6C-C988-10F6-889FFC4AD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760464"/>
            <a:ext cx="8092440" cy="5254096"/>
          </a:xfrm>
        </p:spPr>
        <p:txBody>
          <a:bodyPr/>
          <a:lstStyle/>
          <a:p>
            <a:r>
              <a:rPr lang="en-US" dirty="0"/>
              <a:t>User can associate additional web services with SMS</a:t>
            </a:r>
          </a:p>
          <a:p>
            <a:pPr lvl="1"/>
            <a:r>
              <a:rPr lang="en-US" dirty="0"/>
              <a:t>Duplicate and modify existing web service</a:t>
            </a:r>
          </a:p>
          <a:p>
            <a:pPr lvl="1"/>
            <a:r>
              <a:rPr lang="en-US" dirty="0"/>
              <a:t>Add link to new web service</a:t>
            </a:r>
          </a:p>
          <a:p>
            <a:pPr lvl="1"/>
            <a:r>
              <a:rPr lang="en-US" dirty="0"/>
              <a:t>Add services view csv file</a:t>
            </a:r>
          </a:p>
          <a:p>
            <a:r>
              <a:rPr lang="en-US" dirty="0"/>
              <a:t>Add to the “defaults” list</a:t>
            </a:r>
          </a:p>
          <a:p>
            <a:pPr lvl="1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4E98B2-35A1-1D4E-C8BA-815128890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280" y="817720"/>
            <a:ext cx="3611880" cy="51968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8F7D6DE-4819-DF70-B060-359E70A2C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631" y="4340657"/>
            <a:ext cx="5920740" cy="16306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688183-DDE8-F2F8-DB34-E9ECD790B3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0095" y="2517343"/>
            <a:ext cx="2819400" cy="27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22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967A5-67A4-BB7B-E511-1942BF092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Mesh vs </a:t>
            </a:r>
            <a:r>
              <a:rPr lang="en-US" dirty="0" err="1"/>
              <a:t>UGrid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B6BEE-6B69-BDE0-E99E-9209712EC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Datasets</a:t>
            </a:r>
          </a:p>
          <a:p>
            <a:pPr lvl="1"/>
            <a:r>
              <a:rPr lang="en-US" dirty="0"/>
              <a:t>2D Mesh supports only “node” based</a:t>
            </a:r>
          </a:p>
          <a:p>
            <a:pPr lvl="1"/>
            <a:r>
              <a:rPr lang="en-US" dirty="0" err="1"/>
              <a:t>UGrid</a:t>
            </a:r>
            <a:r>
              <a:rPr lang="en-US" dirty="0"/>
              <a:t> supports “node” and “cell” based</a:t>
            </a:r>
          </a:p>
          <a:p>
            <a:r>
              <a:rPr lang="en-US" dirty="0"/>
              <a:t>Conformity</a:t>
            </a:r>
          </a:p>
          <a:p>
            <a:pPr lvl="1"/>
            <a:r>
              <a:rPr lang="en-US" dirty="0"/>
              <a:t>2D Mesh supports triangles and quadrilaterals</a:t>
            </a:r>
          </a:p>
          <a:p>
            <a:pPr lvl="1"/>
            <a:r>
              <a:rPr lang="en-US" dirty="0" err="1"/>
              <a:t>UGrid</a:t>
            </a:r>
            <a:r>
              <a:rPr lang="en-US" dirty="0"/>
              <a:t> supports all polygonal cells</a:t>
            </a:r>
          </a:p>
          <a:p>
            <a:pPr lvl="2"/>
            <a:r>
              <a:rPr lang="en-US" dirty="0"/>
              <a:t>Voronoi</a:t>
            </a:r>
          </a:p>
          <a:p>
            <a:pPr lvl="2"/>
            <a:r>
              <a:rPr lang="en-US" dirty="0"/>
              <a:t>Refinements (i.e. Quad tree)</a:t>
            </a:r>
          </a:p>
          <a:p>
            <a:pPr lvl="2"/>
            <a:r>
              <a:rPr lang="en-US" dirty="0"/>
              <a:t>Can be constrained to limit cell types in a specific grid</a:t>
            </a:r>
          </a:p>
        </p:txBody>
      </p:sp>
    </p:spTree>
    <p:extLst>
      <p:ext uri="{BB962C8B-B14F-4D97-AF65-F5344CB8AC3E}">
        <p14:creationId xmlns:p14="http://schemas.microsoft.com/office/powerpoint/2010/main" val="4051545873"/>
      </p:ext>
    </p:extLst>
  </p:cSld>
  <p:clrMapOvr>
    <a:masterClrMapping/>
  </p:clrMapOvr>
</p:sld>
</file>

<file path=ppt/theme/theme1.xml><?xml version="1.0" encoding="utf-8"?>
<a:theme xmlns:a="http://schemas.openxmlformats.org/drawingml/2006/main" name="2015 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CCCCCC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 Template.potx</Template>
  <TotalTime>20310</TotalTime>
  <Words>1278</Words>
  <Application>Microsoft Office PowerPoint</Application>
  <PresentationFormat>Widescreen</PresentationFormat>
  <Paragraphs>283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Wingdings</vt:lpstr>
      <vt:lpstr>2015 Template</vt:lpstr>
      <vt:lpstr>PowerPoint Presentation</vt:lpstr>
      <vt:lpstr>Outline</vt:lpstr>
      <vt:lpstr>Hydrologic Modeling</vt:lpstr>
      <vt:lpstr>Hydrology in SRH</vt:lpstr>
      <vt:lpstr>Hydrology Tools New in SMS</vt:lpstr>
      <vt:lpstr>Download from Web / Online Data Links</vt:lpstr>
      <vt:lpstr>Available Data Sources</vt:lpstr>
      <vt:lpstr>“Advanced…” Sources</vt:lpstr>
      <vt:lpstr>2D Mesh vs UGrid</vt:lpstr>
      <vt:lpstr>2D Mesh or UGrid Generation – Best Practices</vt:lpstr>
      <vt:lpstr>Toolbox</vt:lpstr>
      <vt:lpstr>Toolbox History Function</vt:lpstr>
      <vt:lpstr>Watershed Delineation</vt:lpstr>
      <vt:lpstr>Stream Networks to Channel Polygons</vt:lpstr>
      <vt:lpstr>Resulting Grid / Mesh</vt:lpstr>
      <vt:lpstr>Dataset Calculator</vt:lpstr>
      <vt:lpstr>Dataset from Interpolation</vt:lpstr>
      <vt:lpstr>Coverages / Layers</vt:lpstr>
      <vt:lpstr>Model Parameters</vt:lpstr>
      <vt:lpstr>Output</vt:lpstr>
      <vt:lpstr>FHWA Hydologic Modeling User’s Forum</vt:lpstr>
      <vt:lpstr>Conclusion</vt:lpstr>
      <vt:lpstr>Conclusion</vt:lpstr>
    </vt:vector>
  </TitlesOfParts>
  <Company>Aquaveo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Hut</dc:creator>
  <cp:lastModifiedBy>Alan Zundel</cp:lastModifiedBy>
  <cp:revision>337</cp:revision>
  <dcterms:created xsi:type="dcterms:W3CDTF">2011-12-07T22:06:20Z</dcterms:created>
  <dcterms:modified xsi:type="dcterms:W3CDTF">2024-08-19T15:43:39Z</dcterms:modified>
</cp:coreProperties>
</file>